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Work Sans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SLPYWdszvuL1Ypy6cnJv/33OP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WorkSansLight-bold.fntdata"/><Relationship Id="rId10" Type="http://schemas.openxmlformats.org/officeDocument/2006/relationships/slide" Target="slides/slide6.xml"/><Relationship Id="rId32" Type="http://schemas.openxmlformats.org/officeDocument/2006/relationships/font" Target="fonts/WorkSansLight-regular.fntdata"/><Relationship Id="rId13" Type="http://schemas.openxmlformats.org/officeDocument/2006/relationships/slide" Target="slides/slide9.xml"/><Relationship Id="rId35" Type="http://schemas.openxmlformats.org/officeDocument/2006/relationships/font" Target="fonts/WorkSansLight-boldItalic.fntdata"/><Relationship Id="rId12" Type="http://schemas.openxmlformats.org/officeDocument/2006/relationships/slide" Target="slides/slide8.xml"/><Relationship Id="rId34" Type="http://schemas.openxmlformats.org/officeDocument/2006/relationships/font" Target="fonts/WorkSansLight-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c566a629f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8" name="Google Shape;168;g34c566a629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0" name="Google Shape;1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c41776c5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c41776c5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4c41776c5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c41776c58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c41776c58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4c41776c58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c41776c5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c41776c5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4c41776c5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c41776c58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c41776c58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34c41776c58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c41776c58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c41776c58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34c41776c58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c41776c5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c41776c5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4c41776c58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c566a629f_1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4c566a629f_1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4c566a629f_1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3" name="Google Shape;24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8" name="Google Shape;2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4c5622f5e8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0" name="Google Shape;270;g34c5622f5e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c5622f5e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6" name="Google Shape;276;g34c5622f5e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0" name="Google Shape;14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5" name="Google Shape;1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0"/>
          <p:cNvSpPr/>
          <p:nvPr>
            <p:ph idx="2" type="pic"/>
          </p:nvPr>
        </p:nvSpPr>
        <p:spPr>
          <a:xfrm>
            <a:off x="5183188" y="987425"/>
            <a:ext cx="6172200" cy="4873625"/>
          </a:xfrm>
          <a:prstGeom prst="rect">
            <a:avLst/>
          </a:prstGeom>
          <a:noFill/>
          <a:ln>
            <a:noFill/>
          </a:ln>
        </p:spPr>
      </p:sp>
      <p:sp>
        <p:nvSpPr>
          <p:cNvPr id="78" name="Google Shape;78;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2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2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nvSpPr>
        <p:spPr>
          <a:xfrm>
            <a:off x="995421" y="2551837"/>
            <a:ext cx="7710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lang="es-CO" sz="4000">
                <a:solidFill>
                  <a:schemeClr val="dk1"/>
                </a:solidFill>
                <a:latin typeface="Times New Roman"/>
                <a:ea typeface="Times New Roman"/>
                <a:cs typeface="Times New Roman"/>
                <a:sym typeface="Times New Roman"/>
              </a:rPr>
              <a:t>Proyecto</a:t>
            </a:r>
            <a:endParaRPr b="1" sz="4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400"/>
              <a:buFont typeface="Arial"/>
              <a:buNone/>
            </a:pPr>
            <a:r>
              <a:rPr b="1" i="0" lang="es-CO" sz="4000" u="none" cap="none" strike="noStrike">
                <a:solidFill>
                  <a:schemeClr val="dk1"/>
                </a:solidFill>
                <a:latin typeface="Times New Roman"/>
                <a:ea typeface="Times New Roman"/>
                <a:cs typeface="Times New Roman"/>
                <a:sym typeface="Times New Roman"/>
              </a:rPr>
              <a:t>TechNova</a:t>
            </a:r>
            <a:endParaRPr b="1" i="0" sz="4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Clases</a:t>
            </a:r>
            <a:endParaRPr b="0" i="0" sz="1800" u="none" cap="none" strike="noStrike">
              <a:solidFill>
                <a:srgbClr val="000000"/>
              </a:solidFill>
              <a:latin typeface="Arial"/>
              <a:ea typeface="Arial"/>
              <a:cs typeface="Arial"/>
              <a:sym typeface="Arial"/>
            </a:endParaRPr>
          </a:p>
        </p:txBody>
      </p:sp>
      <p:pic>
        <p:nvPicPr>
          <p:cNvPr id="165" name="Google Shape;165;p10"/>
          <p:cNvPicPr preferRelativeResize="0"/>
          <p:nvPr/>
        </p:nvPicPr>
        <p:blipFill rotWithShape="1">
          <a:blip r:embed="rId3">
            <a:alphaModFix/>
          </a:blip>
          <a:srcRect b="2912" l="0" r="0" t="0"/>
          <a:stretch/>
        </p:blipFill>
        <p:spPr>
          <a:xfrm>
            <a:off x="536950" y="1554975"/>
            <a:ext cx="11170801" cy="512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4c566a629f_0_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Clases</a:t>
            </a:r>
            <a:endParaRPr b="0" i="0" sz="1800" u="none" cap="none" strike="noStrike">
              <a:solidFill>
                <a:srgbClr val="000000"/>
              </a:solidFill>
              <a:latin typeface="Arial"/>
              <a:ea typeface="Arial"/>
              <a:cs typeface="Arial"/>
              <a:sym typeface="Arial"/>
            </a:endParaRPr>
          </a:p>
        </p:txBody>
      </p:sp>
      <p:pic>
        <p:nvPicPr>
          <p:cNvPr id="171" name="Google Shape;171;g34c566a629f_0_6"/>
          <p:cNvPicPr preferRelativeResize="0"/>
          <p:nvPr/>
        </p:nvPicPr>
        <p:blipFill>
          <a:blip r:embed="rId3">
            <a:alphaModFix/>
          </a:blip>
          <a:stretch>
            <a:fillRect/>
          </a:stretch>
        </p:blipFill>
        <p:spPr>
          <a:xfrm>
            <a:off x="487950" y="1581181"/>
            <a:ext cx="10155600" cy="5187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1"/>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Secuencias</a:t>
            </a:r>
            <a:endParaRPr b="0" i="0" sz="1800" u="none" cap="none" strike="noStrike">
              <a:solidFill>
                <a:srgbClr val="000000"/>
              </a:solidFill>
              <a:latin typeface="Arial"/>
              <a:ea typeface="Arial"/>
              <a:cs typeface="Arial"/>
              <a:sym typeface="Arial"/>
            </a:endParaRPr>
          </a:p>
        </p:txBody>
      </p:sp>
      <p:pic>
        <p:nvPicPr>
          <p:cNvPr id="177" name="Google Shape;177;p11" title="Diagrama en blanco.png"/>
          <p:cNvPicPr preferRelativeResize="0"/>
          <p:nvPr/>
        </p:nvPicPr>
        <p:blipFill>
          <a:blip r:embed="rId3">
            <a:alphaModFix/>
          </a:blip>
          <a:stretch>
            <a:fillRect/>
          </a:stretch>
        </p:blipFill>
        <p:spPr>
          <a:xfrm>
            <a:off x="1700550" y="1944350"/>
            <a:ext cx="8463524" cy="491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00"/>
              </a:buClr>
              <a:buSzPts val="3600"/>
              <a:buNone/>
            </a:pPr>
            <a:r>
              <a:rPr b="1" lang="es-CO">
                <a:solidFill>
                  <a:schemeClr val="lt1"/>
                </a:solidFill>
              </a:rPr>
              <a:t>Wireframes:</a:t>
            </a:r>
            <a:endParaRPr b="0" i="0" sz="1800" u="none" cap="none" strike="noStrike">
              <a:solidFill>
                <a:srgbClr val="000000"/>
              </a:solidFill>
              <a:latin typeface="Arial"/>
              <a:ea typeface="Arial"/>
              <a:cs typeface="Arial"/>
              <a:sym typeface="Arial"/>
            </a:endParaRPr>
          </a:p>
        </p:txBody>
      </p:sp>
      <p:pic>
        <p:nvPicPr>
          <p:cNvPr id="183" name="Google Shape;183;p12" title="Crear cuenta.png"/>
          <p:cNvPicPr preferRelativeResize="0"/>
          <p:nvPr/>
        </p:nvPicPr>
        <p:blipFill>
          <a:blip r:embed="rId3">
            <a:alphaModFix/>
          </a:blip>
          <a:stretch>
            <a:fillRect/>
          </a:stretch>
        </p:blipFill>
        <p:spPr>
          <a:xfrm>
            <a:off x="49025" y="2051975"/>
            <a:ext cx="5996498" cy="4264174"/>
          </a:xfrm>
          <a:prstGeom prst="rect">
            <a:avLst/>
          </a:prstGeom>
          <a:noFill/>
          <a:ln>
            <a:noFill/>
          </a:ln>
        </p:spPr>
      </p:pic>
      <p:pic>
        <p:nvPicPr>
          <p:cNvPr id="184" name="Google Shape;184;p12" title="Iniciar secion.png"/>
          <p:cNvPicPr preferRelativeResize="0"/>
          <p:nvPr/>
        </p:nvPicPr>
        <p:blipFill>
          <a:blip r:embed="rId4">
            <a:alphaModFix/>
          </a:blip>
          <a:stretch>
            <a:fillRect/>
          </a:stretch>
        </p:blipFill>
        <p:spPr>
          <a:xfrm>
            <a:off x="6138250" y="2051975"/>
            <a:ext cx="5996498" cy="4264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34c41776c58_0_0" title="Perfil.png"/>
          <p:cNvPicPr preferRelativeResize="0"/>
          <p:nvPr/>
        </p:nvPicPr>
        <p:blipFill>
          <a:blip r:embed="rId3">
            <a:alphaModFix/>
          </a:blip>
          <a:stretch>
            <a:fillRect/>
          </a:stretch>
        </p:blipFill>
        <p:spPr>
          <a:xfrm>
            <a:off x="94475" y="2132925"/>
            <a:ext cx="5931601" cy="4218025"/>
          </a:xfrm>
          <a:prstGeom prst="rect">
            <a:avLst/>
          </a:prstGeom>
          <a:noFill/>
          <a:ln>
            <a:noFill/>
          </a:ln>
        </p:spPr>
      </p:pic>
      <p:pic>
        <p:nvPicPr>
          <p:cNvPr id="191" name="Google Shape;191;g34c41776c58_0_0" title="Pagina Principal (2).png"/>
          <p:cNvPicPr preferRelativeResize="0"/>
          <p:nvPr/>
        </p:nvPicPr>
        <p:blipFill>
          <a:blip r:embed="rId4">
            <a:alphaModFix/>
          </a:blip>
          <a:stretch>
            <a:fillRect/>
          </a:stretch>
        </p:blipFill>
        <p:spPr>
          <a:xfrm>
            <a:off x="6154420" y="2132925"/>
            <a:ext cx="5931580" cy="4218025"/>
          </a:xfrm>
          <a:prstGeom prst="rect">
            <a:avLst/>
          </a:prstGeom>
          <a:noFill/>
          <a:ln>
            <a:noFill/>
          </a:ln>
        </p:spPr>
      </p:pic>
      <p:sp>
        <p:nvSpPr>
          <p:cNvPr id="192" name="Google Shape;192;g34c41776c58_0_0"/>
          <p:cNvSpPr txBox="1"/>
          <p:nvPr/>
        </p:nvSpPr>
        <p:spPr>
          <a:xfrm>
            <a:off x="345925" y="336100"/>
            <a:ext cx="6675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3600"/>
              <a:buFont typeface="Arial"/>
              <a:buNone/>
            </a:pPr>
            <a:r>
              <a:rPr b="1" lang="es-CO" sz="4400">
                <a:solidFill>
                  <a:schemeClr val="lt1"/>
                </a:solidFill>
                <a:latin typeface="Calibri"/>
                <a:ea typeface="Calibri"/>
                <a:cs typeface="Calibri"/>
                <a:sym typeface="Calibri"/>
              </a:rPr>
              <a:t>Wireframes:</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4c41776c58_0_10"/>
          <p:cNvSpPr txBox="1"/>
          <p:nvPr>
            <p:ph type="title"/>
          </p:nvPr>
        </p:nvSpPr>
        <p:spPr>
          <a:xfrm>
            <a:off x="142825" y="522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199" name="Google Shape;199;g34c41776c58_0_10" title="Pagina principal 2.png"/>
          <p:cNvPicPr preferRelativeResize="0"/>
          <p:nvPr/>
        </p:nvPicPr>
        <p:blipFill>
          <a:blip r:embed="rId3">
            <a:alphaModFix/>
          </a:blip>
          <a:stretch>
            <a:fillRect/>
          </a:stretch>
        </p:blipFill>
        <p:spPr>
          <a:xfrm>
            <a:off x="142825" y="2076976"/>
            <a:ext cx="5814749" cy="4134925"/>
          </a:xfrm>
          <a:prstGeom prst="rect">
            <a:avLst/>
          </a:prstGeom>
          <a:noFill/>
          <a:ln>
            <a:noFill/>
          </a:ln>
        </p:spPr>
      </p:pic>
      <p:pic>
        <p:nvPicPr>
          <p:cNvPr id="200" name="Google Shape;200;g34c41776c58_0_10" title="Vista De Producto.png"/>
          <p:cNvPicPr preferRelativeResize="0"/>
          <p:nvPr/>
        </p:nvPicPr>
        <p:blipFill>
          <a:blip r:embed="rId4">
            <a:alphaModFix/>
          </a:blip>
          <a:stretch>
            <a:fillRect/>
          </a:stretch>
        </p:blipFill>
        <p:spPr>
          <a:xfrm>
            <a:off x="6224850" y="2074951"/>
            <a:ext cx="5814749" cy="4138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4c41776c58_0_15"/>
          <p:cNvSpPr txBox="1"/>
          <p:nvPr>
            <p:ph type="title"/>
          </p:nvPr>
        </p:nvSpPr>
        <p:spPr>
          <a:xfrm>
            <a:off x="154425" y="8697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207" name="Google Shape;207;g34c41776c58_0_15" title="Carrito de compras.png"/>
          <p:cNvPicPr preferRelativeResize="0"/>
          <p:nvPr/>
        </p:nvPicPr>
        <p:blipFill>
          <a:blip r:embed="rId3">
            <a:alphaModFix/>
          </a:blip>
          <a:stretch>
            <a:fillRect/>
          </a:stretch>
        </p:blipFill>
        <p:spPr>
          <a:xfrm>
            <a:off x="6121025" y="2054400"/>
            <a:ext cx="5978376" cy="4251295"/>
          </a:xfrm>
          <a:prstGeom prst="rect">
            <a:avLst/>
          </a:prstGeom>
          <a:noFill/>
          <a:ln>
            <a:noFill/>
          </a:ln>
        </p:spPr>
      </p:pic>
      <p:pic>
        <p:nvPicPr>
          <p:cNvPr id="208" name="Google Shape;208;g34c41776c58_0_15" title="Menu Productos (1).png"/>
          <p:cNvPicPr preferRelativeResize="0"/>
          <p:nvPr/>
        </p:nvPicPr>
        <p:blipFill>
          <a:blip r:embed="rId4">
            <a:alphaModFix/>
          </a:blip>
          <a:stretch>
            <a:fillRect/>
          </a:stretch>
        </p:blipFill>
        <p:spPr>
          <a:xfrm>
            <a:off x="63175" y="2054413"/>
            <a:ext cx="5978376" cy="4251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4c41776c58_0_20"/>
          <p:cNvSpPr txBox="1"/>
          <p:nvPr>
            <p:ph type="title"/>
          </p:nvPr>
        </p:nvSpPr>
        <p:spPr>
          <a:xfrm>
            <a:off x="152400" y="63800"/>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215" name="Google Shape;215;g34c41776c58_0_20" title="Direccion.png"/>
          <p:cNvPicPr preferRelativeResize="0"/>
          <p:nvPr/>
        </p:nvPicPr>
        <p:blipFill>
          <a:blip r:embed="rId3">
            <a:alphaModFix/>
          </a:blip>
          <a:stretch>
            <a:fillRect/>
          </a:stretch>
        </p:blipFill>
        <p:spPr>
          <a:xfrm>
            <a:off x="6173825" y="2063450"/>
            <a:ext cx="5882699" cy="4183224"/>
          </a:xfrm>
          <a:prstGeom prst="rect">
            <a:avLst/>
          </a:prstGeom>
          <a:noFill/>
          <a:ln>
            <a:noFill/>
          </a:ln>
        </p:spPr>
      </p:pic>
      <p:pic>
        <p:nvPicPr>
          <p:cNvPr id="216" name="Google Shape;216;g34c41776c58_0_20" title="Info.png"/>
          <p:cNvPicPr preferRelativeResize="0"/>
          <p:nvPr/>
        </p:nvPicPr>
        <p:blipFill>
          <a:blip r:embed="rId4">
            <a:alphaModFix/>
          </a:blip>
          <a:stretch>
            <a:fillRect/>
          </a:stretch>
        </p:blipFill>
        <p:spPr>
          <a:xfrm>
            <a:off x="152400" y="2063425"/>
            <a:ext cx="5882699" cy="4183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4c41776c58_0_25"/>
          <p:cNvSpPr txBox="1"/>
          <p:nvPr>
            <p:ph type="title"/>
          </p:nvPr>
        </p:nvSpPr>
        <p:spPr>
          <a:xfrm>
            <a:off x="119650" y="52200"/>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223" name="Google Shape;223;g34c41776c58_0_25" title="Forma de pago.png"/>
          <p:cNvPicPr preferRelativeResize="0"/>
          <p:nvPr/>
        </p:nvPicPr>
        <p:blipFill>
          <a:blip r:embed="rId3">
            <a:alphaModFix/>
          </a:blip>
          <a:stretch>
            <a:fillRect/>
          </a:stretch>
        </p:blipFill>
        <p:spPr>
          <a:xfrm>
            <a:off x="6192600" y="2054375"/>
            <a:ext cx="5833825" cy="4148500"/>
          </a:xfrm>
          <a:prstGeom prst="rect">
            <a:avLst/>
          </a:prstGeom>
          <a:noFill/>
          <a:ln>
            <a:noFill/>
          </a:ln>
        </p:spPr>
      </p:pic>
      <p:pic>
        <p:nvPicPr>
          <p:cNvPr id="224" name="Google Shape;224;g34c41776c58_0_25" title="Metodo de envio.png"/>
          <p:cNvPicPr preferRelativeResize="0"/>
          <p:nvPr/>
        </p:nvPicPr>
        <p:blipFill>
          <a:blip r:embed="rId4">
            <a:alphaModFix/>
          </a:blip>
          <a:stretch>
            <a:fillRect/>
          </a:stretch>
        </p:blipFill>
        <p:spPr>
          <a:xfrm>
            <a:off x="119650" y="2054376"/>
            <a:ext cx="5882699" cy="41832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4c41776c58_0_30"/>
          <p:cNvSpPr txBox="1"/>
          <p:nvPr>
            <p:ph type="title"/>
          </p:nvPr>
        </p:nvSpPr>
        <p:spPr>
          <a:xfrm>
            <a:off x="131250" y="75400"/>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231" name="Google Shape;231;g34c41776c58_0_30" title="Revision.png"/>
          <p:cNvPicPr preferRelativeResize="0"/>
          <p:nvPr/>
        </p:nvPicPr>
        <p:blipFill>
          <a:blip r:embed="rId3">
            <a:alphaModFix/>
          </a:blip>
          <a:stretch>
            <a:fillRect/>
          </a:stretch>
        </p:blipFill>
        <p:spPr>
          <a:xfrm>
            <a:off x="131250" y="2075000"/>
            <a:ext cx="5833825" cy="4148498"/>
          </a:xfrm>
          <a:prstGeom prst="rect">
            <a:avLst/>
          </a:prstGeom>
          <a:noFill/>
          <a:ln>
            <a:noFill/>
          </a:ln>
        </p:spPr>
      </p:pic>
      <p:pic>
        <p:nvPicPr>
          <p:cNvPr id="232" name="Google Shape;232;g34c41776c58_0_30" title="Confirmacion compra.png"/>
          <p:cNvPicPr preferRelativeResize="0"/>
          <p:nvPr/>
        </p:nvPicPr>
        <p:blipFill>
          <a:blip r:embed="rId4">
            <a:alphaModFix/>
          </a:blip>
          <a:stretch>
            <a:fillRect/>
          </a:stretch>
        </p:blipFill>
        <p:spPr>
          <a:xfrm>
            <a:off x="6164550" y="2075000"/>
            <a:ext cx="5833825" cy="41485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nvSpPr>
        <p:spPr>
          <a:xfrm>
            <a:off x="3573518" y="2228671"/>
            <a:ext cx="59982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i="0" lang="es-CO" sz="7200" u="none" cap="none" strike="noStrike">
                <a:solidFill>
                  <a:schemeClr val="dk1"/>
                </a:solidFill>
                <a:latin typeface="Times New Roman"/>
                <a:ea typeface="Times New Roman"/>
                <a:cs typeface="Times New Roman"/>
                <a:sym typeface="Times New Roman"/>
              </a:rPr>
              <a:t>Integrantes</a:t>
            </a:r>
            <a:endParaRPr i="0" sz="7200" u="none" cap="none" strike="noStrike">
              <a:solidFill>
                <a:schemeClr val="dk1"/>
              </a:solidFill>
              <a:latin typeface="Times New Roman"/>
              <a:ea typeface="Times New Roman"/>
              <a:cs typeface="Times New Roman"/>
              <a:sym typeface="Times New Roman"/>
            </a:endParaRPr>
          </a:p>
        </p:txBody>
      </p:sp>
      <p:cxnSp>
        <p:nvCxnSpPr>
          <p:cNvPr id="106" name="Google Shape;106;p2"/>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07" name="Google Shape;107;p2"/>
          <p:cNvSpPr txBox="1"/>
          <p:nvPr/>
        </p:nvSpPr>
        <p:spPr>
          <a:xfrm>
            <a:off x="4168816" y="3463724"/>
            <a:ext cx="38544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CO" sz="2000" u="none" cap="none" strike="noStrike">
                <a:latin typeface="Times New Roman"/>
                <a:ea typeface="Times New Roman"/>
                <a:cs typeface="Times New Roman"/>
                <a:sym typeface="Times New Roman"/>
              </a:rPr>
              <a:t>Gaes N° : 2</a:t>
            </a:r>
            <a:br>
              <a:rPr b="1" i="0" lang="es-CO" sz="1600" u="none" cap="none" strike="noStrike">
                <a:solidFill>
                  <a:schemeClr val="dk1"/>
                </a:solidFill>
                <a:latin typeface="Calibri"/>
                <a:ea typeface="Calibri"/>
                <a:cs typeface="Calibri"/>
                <a:sym typeface="Calibri"/>
              </a:rPr>
            </a:br>
            <a:endParaRPr b="1" i="0" sz="1600" u="none" cap="none" strike="noStrike">
              <a:solidFill>
                <a:schemeClr val="dk1"/>
              </a:solidFill>
              <a:latin typeface="Calibri"/>
              <a:ea typeface="Calibri"/>
              <a:cs typeface="Calibri"/>
              <a:sym typeface="Calibri"/>
            </a:endParaRPr>
          </a:p>
        </p:txBody>
      </p:sp>
      <p:sp>
        <p:nvSpPr>
          <p:cNvPr id="108" name="Google Shape;108;p2"/>
          <p:cNvSpPr txBox="1"/>
          <p:nvPr/>
        </p:nvSpPr>
        <p:spPr>
          <a:xfrm>
            <a:off x="2480686" y="4083457"/>
            <a:ext cx="77109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2000" u="none" cap="none" strike="noStrike">
                <a:solidFill>
                  <a:schemeClr val="dk1"/>
                </a:solidFill>
                <a:latin typeface="Times New Roman"/>
                <a:ea typeface="Times New Roman"/>
                <a:cs typeface="Times New Roman"/>
                <a:sym typeface="Times New Roman"/>
              </a:rPr>
              <a:t>Nataly Forero</a:t>
            </a:r>
            <a:endParaRPr b="1"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5400"/>
              <a:buFont typeface="Arial"/>
              <a:buNone/>
            </a:pPr>
            <a:r>
              <a:rPr b="1" i="0" lang="es-CO" sz="2000" u="none" cap="none" strike="noStrike">
                <a:solidFill>
                  <a:schemeClr val="dk1"/>
                </a:solidFill>
                <a:latin typeface="Times New Roman"/>
                <a:ea typeface="Times New Roman"/>
                <a:cs typeface="Times New Roman"/>
                <a:sym typeface="Times New Roman"/>
              </a:rPr>
              <a:t>Eddy Giraldo </a:t>
            </a:r>
            <a:endParaRPr b="1"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5400"/>
              <a:buFont typeface="Arial"/>
              <a:buNone/>
            </a:pPr>
            <a:r>
              <a:rPr b="1" i="0" lang="es-CO" sz="2000" u="none" cap="none" strike="noStrike">
                <a:solidFill>
                  <a:schemeClr val="dk1"/>
                </a:solidFill>
                <a:latin typeface="Times New Roman"/>
                <a:ea typeface="Times New Roman"/>
                <a:cs typeface="Times New Roman"/>
                <a:sym typeface="Times New Roman"/>
              </a:rPr>
              <a:t>Lorena Cruz</a:t>
            </a:r>
            <a:endParaRPr b="1"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5400"/>
              <a:buFont typeface="Arial"/>
              <a:buNone/>
            </a:pPr>
            <a:r>
              <a:rPr b="1" i="0" lang="es-CO" sz="2000" u="none" cap="none" strike="noStrike">
                <a:solidFill>
                  <a:schemeClr val="dk1"/>
                </a:solidFill>
                <a:latin typeface="Times New Roman"/>
                <a:ea typeface="Times New Roman"/>
                <a:cs typeface="Times New Roman"/>
                <a:sym typeface="Times New Roman"/>
              </a:rPr>
              <a:t>Tania Caro</a:t>
            </a:r>
            <a:endParaRPr b="1"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4c566a629f_17_0"/>
          <p:cNvSpPr txBox="1"/>
          <p:nvPr>
            <p:ph type="title"/>
          </p:nvPr>
        </p:nvSpPr>
        <p:spPr>
          <a:xfrm>
            <a:off x="107275" y="67350"/>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Arial"/>
              <a:buNone/>
            </a:pPr>
            <a:r>
              <a:rPr b="1" lang="es-CO">
                <a:solidFill>
                  <a:schemeClr val="lt1"/>
                </a:solidFill>
              </a:rPr>
              <a:t>Wireframes:</a:t>
            </a:r>
            <a:endParaRPr/>
          </a:p>
        </p:txBody>
      </p:sp>
      <p:pic>
        <p:nvPicPr>
          <p:cNvPr id="239" name="Google Shape;239;g34c566a629f_17_0" title="Atencion al cliente.png"/>
          <p:cNvPicPr preferRelativeResize="0"/>
          <p:nvPr/>
        </p:nvPicPr>
        <p:blipFill>
          <a:blip r:embed="rId3">
            <a:alphaModFix/>
          </a:blip>
          <a:stretch>
            <a:fillRect/>
          </a:stretch>
        </p:blipFill>
        <p:spPr>
          <a:xfrm>
            <a:off x="3162800" y="2009300"/>
            <a:ext cx="5866376" cy="4171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txBox="1"/>
          <p:nvPr/>
        </p:nvSpPr>
        <p:spPr>
          <a:xfrm>
            <a:off x="2411506" y="2228671"/>
            <a:ext cx="7160197"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4000" u="none" cap="none" strike="noStrike">
                <a:solidFill>
                  <a:schemeClr val="dk1"/>
                </a:solidFill>
                <a:latin typeface="Work Sans Light"/>
                <a:ea typeface="Work Sans Light"/>
                <a:cs typeface="Work Sans Light"/>
                <a:sym typeface="Work Sans Light"/>
              </a:rPr>
              <a:t>Diseño Base de Datos</a:t>
            </a:r>
            <a:endParaRPr b="1" i="0" sz="4000" u="none" cap="none" strike="noStrike">
              <a:solidFill>
                <a:schemeClr val="dk1"/>
              </a:solidFill>
              <a:latin typeface="Work Sans Light"/>
              <a:ea typeface="Work Sans Light"/>
              <a:cs typeface="Work Sans Light"/>
              <a:sym typeface="Work Sans Light"/>
            </a:endParaRPr>
          </a:p>
        </p:txBody>
      </p:sp>
      <p:cxnSp>
        <p:nvCxnSpPr>
          <p:cNvPr id="246" name="Google Shape;246;p13"/>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247" name="Google Shape;247;p13"/>
          <p:cNvSpPr txBox="1"/>
          <p:nvPr/>
        </p:nvSpPr>
        <p:spPr>
          <a:xfrm>
            <a:off x="4168816" y="3463724"/>
            <a:ext cx="385436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br>
              <a:rPr b="1" i="0" lang="es-CO" sz="1600" u="none" cap="none" strike="noStrike">
                <a:solidFill>
                  <a:schemeClr val="dk1"/>
                </a:solidFill>
                <a:latin typeface="Calibri"/>
                <a:ea typeface="Calibri"/>
                <a:cs typeface="Calibri"/>
                <a:sym typeface="Calibri"/>
              </a:rPr>
            </a:br>
            <a:endParaRPr b="1" i="0" sz="1600" u="none" cap="none" strike="noStrike">
              <a:solidFill>
                <a:schemeClr val="dk1"/>
              </a:solidFill>
              <a:latin typeface="Calibri"/>
              <a:ea typeface="Calibri"/>
              <a:cs typeface="Calibri"/>
              <a:sym typeface="Calibri"/>
            </a:endParaRPr>
          </a:p>
        </p:txBody>
      </p:sp>
      <p:pic>
        <p:nvPicPr>
          <p:cNvPr id="248" name="Google Shape;248;p13"/>
          <p:cNvPicPr preferRelativeResize="0"/>
          <p:nvPr/>
        </p:nvPicPr>
        <p:blipFill>
          <a:blip r:embed="rId3">
            <a:alphaModFix/>
          </a:blip>
          <a:stretch>
            <a:fillRect/>
          </a:stretch>
        </p:blipFill>
        <p:spPr>
          <a:xfrm>
            <a:off x="3518050" y="3463725"/>
            <a:ext cx="5014625" cy="305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Entidad Relación</a:t>
            </a:r>
            <a:endParaRPr b="0" i="0" sz="1800" u="none" cap="none" strike="noStrike">
              <a:solidFill>
                <a:srgbClr val="000000"/>
              </a:solidFill>
              <a:latin typeface="Arial"/>
              <a:ea typeface="Arial"/>
              <a:cs typeface="Arial"/>
              <a:sym typeface="Arial"/>
            </a:endParaRPr>
          </a:p>
        </p:txBody>
      </p:sp>
      <p:pic>
        <p:nvPicPr>
          <p:cNvPr id="254" name="Google Shape;254;p14"/>
          <p:cNvPicPr preferRelativeResize="0"/>
          <p:nvPr/>
        </p:nvPicPr>
        <p:blipFill rotWithShape="1">
          <a:blip r:embed="rId3">
            <a:alphaModFix/>
          </a:blip>
          <a:srcRect b="1037" l="789" r="-789" t="1037"/>
          <a:stretch/>
        </p:blipFill>
        <p:spPr>
          <a:xfrm>
            <a:off x="6255075" y="1517225"/>
            <a:ext cx="5860801" cy="5062301"/>
          </a:xfrm>
          <a:prstGeom prst="rect">
            <a:avLst/>
          </a:prstGeom>
          <a:noFill/>
          <a:ln>
            <a:noFill/>
          </a:ln>
        </p:spPr>
      </p:pic>
      <p:pic>
        <p:nvPicPr>
          <p:cNvPr id="255" name="Google Shape;255;p14"/>
          <p:cNvPicPr preferRelativeResize="0"/>
          <p:nvPr/>
        </p:nvPicPr>
        <p:blipFill rotWithShape="1">
          <a:blip r:embed="rId4">
            <a:alphaModFix/>
          </a:blip>
          <a:srcRect b="2572" l="2893" r="0" t="0"/>
          <a:stretch/>
        </p:blipFill>
        <p:spPr>
          <a:xfrm>
            <a:off x="103050" y="1517225"/>
            <a:ext cx="6152031" cy="506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Modelo Relacional</a:t>
            </a:r>
            <a:endParaRPr b="0" i="0" sz="1800" u="none" cap="none" strike="noStrike">
              <a:solidFill>
                <a:srgbClr val="000000"/>
              </a:solidFill>
              <a:latin typeface="Arial"/>
              <a:ea typeface="Arial"/>
              <a:cs typeface="Arial"/>
              <a:sym typeface="Arial"/>
            </a:endParaRPr>
          </a:p>
        </p:txBody>
      </p:sp>
      <p:pic>
        <p:nvPicPr>
          <p:cNvPr id="261" name="Google Shape;261;p15"/>
          <p:cNvPicPr preferRelativeResize="0"/>
          <p:nvPr/>
        </p:nvPicPr>
        <p:blipFill>
          <a:blip r:embed="rId3">
            <a:alphaModFix/>
          </a:blip>
          <a:stretch>
            <a:fillRect/>
          </a:stretch>
        </p:blipFill>
        <p:spPr>
          <a:xfrm>
            <a:off x="1042850" y="1693400"/>
            <a:ext cx="8536475" cy="5246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Diccionario de Datos</a:t>
            </a:r>
            <a:endParaRPr b="0" i="0" sz="1800" u="none" cap="none" strike="noStrike">
              <a:solidFill>
                <a:srgbClr val="000000"/>
              </a:solidFill>
              <a:latin typeface="Arial"/>
              <a:ea typeface="Arial"/>
              <a:cs typeface="Arial"/>
              <a:sym typeface="Arial"/>
            </a:endParaRPr>
          </a:p>
        </p:txBody>
      </p:sp>
      <p:pic>
        <p:nvPicPr>
          <p:cNvPr id="267" name="Google Shape;267;p16"/>
          <p:cNvPicPr preferRelativeResize="0"/>
          <p:nvPr/>
        </p:nvPicPr>
        <p:blipFill>
          <a:blip r:embed="rId3">
            <a:alphaModFix/>
          </a:blip>
          <a:stretch>
            <a:fillRect/>
          </a:stretch>
        </p:blipFill>
        <p:spPr>
          <a:xfrm>
            <a:off x="152400" y="1588450"/>
            <a:ext cx="11614000" cy="5117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4c5622f5e8_0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Diccionario de Datos</a:t>
            </a:r>
            <a:endParaRPr b="0" i="0" sz="1800" u="none" cap="none" strike="noStrike">
              <a:solidFill>
                <a:srgbClr val="000000"/>
              </a:solidFill>
              <a:latin typeface="Arial"/>
              <a:ea typeface="Arial"/>
              <a:cs typeface="Arial"/>
              <a:sym typeface="Arial"/>
            </a:endParaRPr>
          </a:p>
        </p:txBody>
      </p:sp>
      <p:pic>
        <p:nvPicPr>
          <p:cNvPr id="273" name="Google Shape;273;g34c5622f5e8_0_1"/>
          <p:cNvPicPr preferRelativeResize="0"/>
          <p:nvPr/>
        </p:nvPicPr>
        <p:blipFill>
          <a:blip r:embed="rId3">
            <a:alphaModFix/>
          </a:blip>
          <a:stretch>
            <a:fillRect/>
          </a:stretch>
        </p:blipFill>
        <p:spPr>
          <a:xfrm>
            <a:off x="152400" y="1588575"/>
            <a:ext cx="11832699" cy="511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4c5622f5e8_0_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Diccionario de Datos</a:t>
            </a:r>
            <a:endParaRPr b="0" i="0" sz="1800" u="none" cap="none" strike="noStrike">
              <a:solidFill>
                <a:srgbClr val="000000"/>
              </a:solidFill>
              <a:latin typeface="Arial"/>
              <a:ea typeface="Arial"/>
              <a:cs typeface="Arial"/>
              <a:sym typeface="Arial"/>
            </a:endParaRPr>
          </a:p>
        </p:txBody>
      </p:sp>
      <p:pic>
        <p:nvPicPr>
          <p:cNvPr id="279" name="Google Shape;279;g34c5622f5e8_0_7"/>
          <p:cNvPicPr preferRelativeResize="0"/>
          <p:nvPr/>
        </p:nvPicPr>
        <p:blipFill>
          <a:blip r:embed="rId3">
            <a:alphaModFix/>
          </a:blip>
          <a:stretch>
            <a:fillRect/>
          </a:stretch>
        </p:blipFill>
        <p:spPr>
          <a:xfrm>
            <a:off x="152400" y="1588575"/>
            <a:ext cx="11832700" cy="5117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Imagen que contiene Interfaz de usuario gráfica&#10;&#10;Descripción generada automáticamente" id="284" name="Google Shape;284;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Planteamiento del Problema</a:t>
            </a:r>
            <a:endParaRPr b="0" i="0" sz="1800" u="none" cap="none" strike="noStrike">
              <a:solidFill>
                <a:srgbClr val="000000"/>
              </a:solidFill>
              <a:latin typeface="Arial"/>
              <a:ea typeface="Arial"/>
              <a:cs typeface="Arial"/>
              <a:sym typeface="Arial"/>
            </a:endParaRPr>
          </a:p>
        </p:txBody>
      </p:sp>
      <p:sp>
        <p:nvSpPr>
          <p:cNvPr id="114" name="Google Shape;114;p3"/>
          <p:cNvSpPr txBox="1"/>
          <p:nvPr/>
        </p:nvSpPr>
        <p:spPr>
          <a:xfrm>
            <a:off x="625475" y="2070735"/>
            <a:ext cx="7071995" cy="37890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s-CO" sz="3200" u="none" cap="none" strike="noStrike">
                <a:solidFill>
                  <a:srgbClr val="000000"/>
                </a:solidFill>
                <a:latin typeface="Times New Roman"/>
                <a:ea typeface="Times New Roman"/>
                <a:cs typeface="Times New Roman"/>
                <a:sym typeface="Times New Roman"/>
              </a:rPr>
              <a:t>En la tienda online, los inventarios no están actualizados en tiempo real, lo que puede generar frustración en los consumidores cuando descubren que los productos que desean no están disponibles. También existe el riesgo de ofrecer productos tecnológicos desactualizados o fuera de stock.</a:t>
            </a:r>
            <a:endParaRPr i="1" sz="3200" u="none" cap="none" strike="noStrike">
              <a:solidFill>
                <a:srgbClr val="000000"/>
              </a:solidFill>
              <a:latin typeface="Times New Roman"/>
              <a:ea typeface="Times New Roman"/>
              <a:cs typeface="Times New Roman"/>
              <a:sym typeface="Times New Roman"/>
            </a:endParaRPr>
          </a:p>
        </p:txBody>
      </p:sp>
      <p:pic>
        <p:nvPicPr>
          <p:cNvPr id="115" name="Google Shape;115;p3"/>
          <p:cNvPicPr preferRelativeResize="0"/>
          <p:nvPr/>
        </p:nvPicPr>
        <p:blipFill rotWithShape="1">
          <a:blip r:embed="rId3">
            <a:alphaModFix/>
          </a:blip>
          <a:srcRect b="0" l="0" r="0" t="0"/>
          <a:stretch/>
        </p:blipFill>
        <p:spPr>
          <a:xfrm>
            <a:off x="7623175" y="2198370"/>
            <a:ext cx="4370070" cy="40532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Justificación</a:t>
            </a:r>
            <a:endParaRPr b="0" i="0" sz="1800" u="none" cap="none" strike="noStrike">
              <a:solidFill>
                <a:srgbClr val="000000"/>
              </a:solidFill>
              <a:latin typeface="Arial"/>
              <a:ea typeface="Arial"/>
              <a:cs typeface="Arial"/>
              <a:sym typeface="Arial"/>
            </a:endParaRPr>
          </a:p>
        </p:txBody>
      </p:sp>
      <p:sp>
        <p:nvSpPr>
          <p:cNvPr id="121" name="Google Shape;121;p4"/>
          <p:cNvSpPr txBox="1"/>
          <p:nvPr/>
        </p:nvSpPr>
        <p:spPr>
          <a:xfrm>
            <a:off x="455930" y="1928495"/>
            <a:ext cx="6410960" cy="39960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s-CO" sz="2400" u="none" cap="none" strike="noStrike">
                <a:solidFill>
                  <a:schemeClr val="dk1"/>
                </a:solidFill>
                <a:latin typeface="Times New Roman"/>
                <a:ea typeface="Times New Roman"/>
                <a:cs typeface="Times New Roman"/>
                <a:sym typeface="Times New Roman"/>
              </a:rPr>
              <a:t>El proyecto se realiza para solucionar la ineficiencia en la gestión de inventarios de una pequeña empresa lo cual genera pérdidas financieras y desperdicio de recursos. Este problema afecta la competitividad y sostenibilidad de </a:t>
            </a:r>
            <a:r>
              <a:rPr i="1" lang="es-CO" sz="2400">
                <a:solidFill>
                  <a:schemeClr val="dk1"/>
                </a:solidFill>
                <a:latin typeface="Times New Roman"/>
                <a:ea typeface="Times New Roman"/>
                <a:cs typeface="Times New Roman"/>
                <a:sym typeface="Times New Roman"/>
              </a:rPr>
              <a:t>la</a:t>
            </a:r>
            <a:r>
              <a:rPr i="1" lang="es-CO" sz="2400" u="none" cap="none" strike="noStrike">
                <a:solidFill>
                  <a:schemeClr val="dk1"/>
                </a:solidFill>
                <a:latin typeface="Times New Roman"/>
                <a:ea typeface="Times New Roman"/>
                <a:cs typeface="Times New Roman"/>
                <a:sym typeface="Times New Roman"/>
              </a:rPr>
              <a:t> </a:t>
            </a:r>
            <a:r>
              <a:rPr i="1" lang="es-CO" sz="2400">
                <a:solidFill>
                  <a:schemeClr val="dk1"/>
                </a:solidFill>
                <a:latin typeface="Times New Roman"/>
                <a:ea typeface="Times New Roman"/>
                <a:cs typeface="Times New Roman"/>
                <a:sym typeface="Times New Roman"/>
              </a:rPr>
              <a:t>organización</a:t>
            </a:r>
            <a:r>
              <a:rPr i="1" lang="es-CO" sz="2400" u="none" cap="none" strike="noStrike">
                <a:solidFill>
                  <a:schemeClr val="dk1"/>
                </a:solidFill>
                <a:latin typeface="Times New Roman"/>
                <a:ea typeface="Times New Roman"/>
                <a:cs typeface="Times New Roman"/>
                <a:sym typeface="Times New Roman"/>
              </a:rPr>
              <a:t>. Mediante el desarrollo de un software accesible y fácil de usar se ofrecerá una herramienta que automatice procesos, mejore la toma de decisiones y optimice el uso de recursos.</a:t>
            </a:r>
            <a:endParaRPr i="1" sz="2400" u="none" cap="none" strike="noStrike">
              <a:solidFill>
                <a:schemeClr val="dk1"/>
              </a:solidFill>
              <a:latin typeface="Times New Roman"/>
              <a:ea typeface="Times New Roman"/>
              <a:cs typeface="Times New Roman"/>
              <a:sym typeface="Times New Roman"/>
            </a:endParaRPr>
          </a:p>
        </p:txBody>
      </p:sp>
      <p:pic>
        <p:nvPicPr>
          <p:cNvPr id="122" name="Google Shape;122;p4"/>
          <p:cNvPicPr preferRelativeResize="0"/>
          <p:nvPr/>
        </p:nvPicPr>
        <p:blipFill rotWithShape="1">
          <a:blip r:embed="rId3">
            <a:alphaModFix/>
          </a:blip>
          <a:srcRect b="0" l="0" r="0" t="0"/>
          <a:stretch/>
        </p:blipFill>
        <p:spPr>
          <a:xfrm>
            <a:off x="7155815" y="1653540"/>
            <a:ext cx="4765040" cy="48266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403236" y="7868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Objetivo General</a:t>
            </a:r>
            <a:endParaRPr b="0" i="0" sz="1800" u="none" cap="none" strike="noStrike">
              <a:solidFill>
                <a:srgbClr val="000000"/>
              </a:solidFill>
              <a:latin typeface="Arial"/>
              <a:ea typeface="Arial"/>
              <a:cs typeface="Arial"/>
              <a:sym typeface="Arial"/>
            </a:endParaRPr>
          </a:p>
        </p:txBody>
      </p:sp>
      <p:sp>
        <p:nvSpPr>
          <p:cNvPr id="128" name="Google Shape;128;p5"/>
          <p:cNvSpPr txBox="1"/>
          <p:nvPr/>
        </p:nvSpPr>
        <p:spPr>
          <a:xfrm>
            <a:off x="749300" y="1909445"/>
            <a:ext cx="6153150" cy="42075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s-CO" sz="2400" u="none" cap="none" strike="noStrike">
                <a:solidFill>
                  <a:srgbClr val="000000"/>
                </a:solidFill>
                <a:latin typeface="Times New Roman"/>
                <a:ea typeface="Times New Roman"/>
                <a:cs typeface="Times New Roman"/>
                <a:sym typeface="Times New Roman"/>
              </a:rPr>
              <a:t>Desarrollar un Software para una tienda online de tecnología que proporcione a los usuarios una experiencia de compra segura, fácil y satisfactoria, asegurando la disponibilidad de productos de calidad, una adecuada atención al cliente, y la gestión eficiente de datos</a:t>
            </a:r>
            <a:endParaRPr i="1"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None/>
            </a:pPr>
            <a:r>
              <a:rPr i="1" lang="es-CO" sz="2400" u="none" cap="none" strike="noStrike">
                <a:solidFill>
                  <a:srgbClr val="000000"/>
                </a:solidFill>
                <a:latin typeface="Times New Roman"/>
                <a:ea typeface="Times New Roman"/>
                <a:cs typeface="Times New Roman"/>
                <a:sym typeface="Times New Roman"/>
              </a:rPr>
              <a:t>Gestión de datos</a:t>
            </a:r>
            <a:endParaRPr i="1"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None/>
            </a:pPr>
            <a:r>
              <a:rPr i="1" lang="es-CO" sz="2400" u="none" cap="none" strike="noStrike">
                <a:solidFill>
                  <a:srgbClr val="000000"/>
                </a:solidFill>
                <a:latin typeface="Times New Roman"/>
                <a:ea typeface="Times New Roman"/>
                <a:cs typeface="Times New Roman"/>
                <a:sym typeface="Times New Roman"/>
              </a:rPr>
              <a:t>Gestión de inventario</a:t>
            </a:r>
            <a:endParaRPr i="1"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None/>
            </a:pPr>
            <a:r>
              <a:rPr i="1" lang="es-CO" sz="2400" u="none" cap="none" strike="noStrike">
                <a:solidFill>
                  <a:srgbClr val="000000"/>
                </a:solidFill>
                <a:latin typeface="Times New Roman"/>
                <a:ea typeface="Times New Roman"/>
                <a:cs typeface="Times New Roman"/>
                <a:sym typeface="Times New Roman"/>
              </a:rPr>
              <a:t>Módulos y/o servicios específicos</a:t>
            </a:r>
            <a:endParaRPr i="1" sz="2400" u="none" cap="none" strike="noStrike">
              <a:solidFill>
                <a:srgbClr val="000000"/>
              </a:solidFill>
              <a:latin typeface="Times New Roman"/>
              <a:ea typeface="Times New Roman"/>
              <a:cs typeface="Times New Roman"/>
              <a:sym typeface="Times New Roman"/>
            </a:endParaRPr>
          </a:p>
        </p:txBody>
      </p:sp>
      <p:pic>
        <p:nvPicPr>
          <p:cNvPr id="129" name="Google Shape;129;p5"/>
          <p:cNvPicPr preferRelativeResize="0"/>
          <p:nvPr/>
        </p:nvPicPr>
        <p:blipFill rotWithShape="1">
          <a:blip r:embed="rId3">
            <a:alphaModFix/>
          </a:blip>
          <a:srcRect b="0" l="0" r="0" t="0"/>
          <a:stretch/>
        </p:blipFill>
        <p:spPr>
          <a:xfrm>
            <a:off x="7077075" y="2294255"/>
            <a:ext cx="4905375" cy="40347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s-CO" sz="4400" u="none" cap="none" strike="noStrike">
                <a:solidFill>
                  <a:schemeClr val="lt1"/>
                </a:solidFill>
                <a:latin typeface="Calibri"/>
                <a:ea typeface="Calibri"/>
                <a:cs typeface="Calibri"/>
                <a:sym typeface="Calibri"/>
              </a:rPr>
              <a:t>Objetivos Específicos</a:t>
            </a:r>
            <a:endParaRPr b="0" i="0" sz="1800" u="none" cap="none" strike="noStrike">
              <a:solidFill>
                <a:srgbClr val="000000"/>
              </a:solidFill>
              <a:latin typeface="Arial"/>
              <a:ea typeface="Arial"/>
              <a:cs typeface="Arial"/>
              <a:sym typeface="Arial"/>
            </a:endParaRPr>
          </a:p>
        </p:txBody>
      </p:sp>
      <p:sp>
        <p:nvSpPr>
          <p:cNvPr id="135" name="Google Shape;135;p6"/>
          <p:cNvSpPr txBox="1"/>
          <p:nvPr/>
        </p:nvSpPr>
        <p:spPr>
          <a:xfrm>
            <a:off x="720725" y="2061845"/>
            <a:ext cx="6191250" cy="3342640"/>
          </a:xfrm>
          <a:prstGeom prst="rect">
            <a:avLst/>
          </a:prstGeom>
          <a:noFill/>
          <a:ln>
            <a:noFill/>
          </a:ln>
        </p:spPr>
        <p:txBody>
          <a:bodyPr anchorCtr="0" anchor="t" bIns="45700" lIns="91425" spcFirstLastPara="1" rIns="91425" wrap="square" tIns="45700">
            <a:noAutofit/>
          </a:bodyPr>
          <a:lstStyle/>
          <a:p>
            <a:pPr indent="0" lvl="0" marL="38100" marR="0" rtl="0" algn="l">
              <a:lnSpc>
                <a:spcPct val="100000"/>
              </a:lnSpc>
              <a:spcBef>
                <a:spcPts val="0"/>
              </a:spcBef>
              <a:spcAft>
                <a:spcPts val="0"/>
              </a:spcAft>
              <a:buNone/>
            </a:pPr>
            <a:r>
              <a:rPr b="1" i="1" lang="es-CO" sz="2400" u="none" cap="none" strike="noStrike">
                <a:solidFill>
                  <a:srgbClr val="000000"/>
                </a:solidFill>
                <a:latin typeface="Calibri"/>
                <a:ea typeface="Calibri"/>
                <a:cs typeface="Calibri"/>
                <a:sym typeface="Calibri"/>
              </a:rPr>
              <a:t>      -  </a:t>
            </a:r>
            <a:r>
              <a:rPr b="1" i="1" lang="es-CO" sz="2400" u="none" cap="none" strike="noStrike">
                <a:solidFill>
                  <a:srgbClr val="000000"/>
                </a:solidFill>
                <a:latin typeface="Times New Roman"/>
                <a:ea typeface="Times New Roman"/>
                <a:cs typeface="Times New Roman"/>
                <a:sym typeface="Times New Roman"/>
              </a:rPr>
              <a:t> Desarrollar un módulo de gestión de   inventario       </a:t>
            </a:r>
            <a:endParaRPr b="1" i="1" sz="2400" u="none" cap="none" strike="noStrike">
              <a:solidFill>
                <a:srgbClr val="000000"/>
              </a:solidFill>
              <a:latin typeface="Times New Roman"/>
              <a:ea typeface="Times New Roman"/>
              <a:cs typeface="Times New Roman"/>
              <a:sym typeface="Times New Roman"/>
            </a:endParaRPr>
          </a:p>
          <a:p>
            <a:pPr indent="-152400" lvl="0" marL="457200" marR="0" rtl="0" algn="l">
              <a:lnSpc>
                <a:spcPct val="100000"/>
              </a:lnSpc>
              <a:spcBef>
                <a:spcPts val="0"/>
              </a:spcBef>
              <a:spcAft>
                <a:spcPts val="0"/>
              </a:spcAft>
              <a:buClr>
                <a:srgbClr val="000000"/>
              </a:buClr>
              <a:buSzPts val="2400"/>
              <a:buFont typeface="Times New Roman"/>
              <a:buChar char="•"/>
            </a:pPr>
            <a:r>
              <a:rPr b="1" i="1" lang="es-CO" sz="2400" u="none" cap="none" strike="noStrike">
                <a:solidFill>
                  <a:srgbClr val="000000"/>
                </a:solidFill>
                <a:latin typeface="Times New Roman"/>
                <a:ea typeface="Times New Roman"/>
                <a:cs typeface="Times New Roman"/>
                <a:sym typeface="Times New Roman"/>
              </a:rPr>
              <a:t>Implementar un módulo de gestión de ventas</a:t>
            </a:r>
            <a:endParaRPr b="1" i="1" sz="2400" u="none" cap="none" strike="noStrike">
              <a:solidFill>
                <a:srgbClr val="000000"/>
              </a:solidFill>
              <a:latin typeface="Times New Roman"/>
              <a:ea typeface="Times New Roman"/>
              <a:cs typeface="Times New Roman"/>
              <a:sym typeface="Times New Roman"/>
            </a:endParaRPr>
          </a:p>
          <a:p>
            <a:pPr indent="-152400" lvl="0" marL="457200" marR="0" rtl="0" algn="l">
              <a:lnSpc>
                <a:spcPct val="100000"/>
              </a:lnSpc>
              <a:spcBef>
                <a:spcPts val="0"/>
              </a:spcBef>
              <a:spcAft>
                <a:spcPts val="0"/>
              </a:spcAft>
              <a:buClr>
                <a:srgbClr val="000000"/>
              </a:buClr>
              <a:buSzPts val="2400"/>
              <a:buFont typeface="Times New Roman"/>
              <a:buChar char="•"/>
            </a:pPr>
            <a:r>
              <a:rPr b="1" i="1" lang="es-CO" sz="2400" u="none" cap="none" strike="noStrike">
                <a:solidFill>
                  <a:srgbClr val="000000"/>
                </a:solidFill>
                <a:latin typeface="Times New Roman"/>
                <a:ea typeface="Times New Roman"/>
                <a:cs typeface="Times New Roman"/>
                <a:sym typeface="Times New Roman"/>
              </a:rPr>
              <a:t>Desarrollar un sistema de gestión de datos</a:t>
            </a:r>
            <a:endParaRPr b="1" i="1" sz="2400" u="none" cap="none" strike="noStrike">
              <a:solidFill>
                <a:srgbClr val="000000"/>
              </a:solidFill>
              <a:latin typeface="Times New Roman"/>
              <a:ea typeface="Times New Roman"/>
              <a:cs typeface="Times New Roman"/>
              <a:sym typeface="Times New Roman"/>
            </a:endParaRPr>
          </a:p>
          <a:p>
            <a:pPr indent="-152400" lvl="0" marL="457200" marR="0" rtl="0" algn="l">
              <a:lnSpc>
                <a:spcPct val="100000"/>
              </a:lnSpc>
              <a:spcBef>
                <a:spcPts val="0"/>
              </a:spcBef>
              <a:spcAft>
                <a:spcPts val="0"/>
              </a:spcAft>
              <a:buClr>
                <a:srgbClr val="000000"/>
              </a:buClr>
              <a:buSzPts val="2400"/>
              <a:buFont typeface="Times New Roman"/>
              <a:buChar char="•"/>
            </a:pPr>
            <a:r>
              <a:rPr b="1" i="1" lang="es-CO" sz="2400" u="none" cap="none" strike="noStrike">
                <a:solidFill>
                  <a:srgbClr val="000000"/>
                </a:solidFill>
                <a:latin typeface="Times New Roman"/>
                <a:ea typeface="Times New Roman"/>
                <a:cs typeface="Times New Roman"/>
                <a:sym typeface="Times New Roman"/>
              </a:rPr>
              <a:t>Diseñar e implementar un módulo de atención al cliente</a:t>
            </a:r>
            <a:endParaRPr b="1" i="1" sz="2400" u="none" cap="none" strike="noStrike">
              <a:solidFill>
                <a:srgbClr val="000000"/>
              </a:solidFill>
              <a:latin typeface="Times New Roman"/>
              <a:ea typeface="Times New Roman"/>
              <a:cs typeface="Times New Roman"/>
              <a:sym typeface="Times New Roman"/>
            </a:endParaRPr>
          </a:p>
        </p:txBody>
      </p:sp>
      <p:pic>
        <p:nvPicPr>
          <p:cNvPr id="136" name="Google Shape;136;p6"/>
          <p:cNvPicPr preferRelativeResize="0"/>
          <p:nvPr/>
        </p:nvPicPr>
        <p:blipFill rotWithShape="1">
          <a:blip r:embed="rId3">
            <a:alphaModFix/>
          </a:blip>
          <a:srcRect b="0" l="0" r="0" t="0"/>
          <a:stretch/>
        </p:blipFill>
        <p:spPr>
          <a:xfrm>
            <a:off x="6985000" y="1890395"/>
            <a:ext cx="4876800" cy="46120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nvSpPr>
        <p:spPr>
          <a:xfrm>
            <a:off x="2411506" y="2228671"/>
            <a:ext cx="7160197"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s-CO" sz="4000" u="none" cap="none" strike="noStrike">
                <a:solidFill>
                  <a:schemeClr val="dk1"/>
                </a:solidFill>
                <a:latin typeface="Work Sans Light"/>
                <a:ea typeface="Work Sans Light"/>
                <a:cs typeface="Work Sans Light"/>
                <a:sym typeface="Work Sans Light"/>
              </a:rPr>
              <a:t>Ingeniería del Software II</a:t>
            </a:r>
            <a:endParaRPr b="1" i="0" sz="4000" u="none" cap="none" strike="noStrike">
              <a:solidFill>
                <a:schemeClr val="dk1"/>
              </a:solidFill>
              <a:latin typeface="Work Sans Light"/>
              <a:ea typeface="Work Sans Light"/>
              <a:cs typeface="Work Sans Light"/>
              <a:sym typeface="Work Sans Light"/>
            </a:endParaRPr>
          </a:p>
        </p:txBody>
      </p:sp>
      <p:cxnSp>
        <p:nvCxnSpPr>
          <p:cNvPr id="143" name="Google Shape;143;p7"/>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44" name="Google Shape;144;p7"/>
          <p:cNvSpPr txBox="1"/>
          <p:nvPr/>
        </p:nvSpPr>
        <p:spPr>
          <a:xfrm>
            <a:off x="4168816" y="3463724"/>
            <a:ext cx="385436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br>
              <a:rPr b="1" i="0" lang="es-CO" sz="1600" u="none" cap="none" strike="noStrike">
                <a:solidFill>
                  <a:schemeClr val="dk1"/>
                </a:solidFill>
                <a:latin typeface="Calibri"/>
                <a:ea typeface="Calibri"/>
                <a:cs typeface="Calibri"/>
                <a:sym typeface="Calibri"/>
              </a:rPr>
            </a:br>
            <a:endParaRPr b="1" i="0" sz="1600" u="none" cap="none" strike="noStrike">
              <a:solidFill>
                <a:schemeClr val="dk1"/>
              </a:solidFill>
              <a:latin typeface="Calibri"/>
              <a:ea typeface="Calibri"/>
              <a:cs typeface="Calibri"/>
              <a:sym typeface="Calibri"/>
            </a:endParaRPr>
          </a:p>
        </p:txBody>
      </p:sp>
      <p:pic>
        <p:nvPicPr>
          <p:cNvPr id="145" name="Google Shape;145;p7"/>
          <p:cNvPicPr preferRelativeResize="0"/>
          <p:nvPr/>
        </p:nvPicPr>
        <p:blipFill>
          <a:blip r:embed="rId3">
            <a:alphaModFix/>
          </a:blip>
          <a:stretch>
            <a:fillRect/>
          </a:stretch>
        </p:blipFill>
        <p:spPr>
          <a:xfrm>
            <a:off x="4059588" y="3321917"/>
            <a:ext cx="3864016" cy="3372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Casos de Uso</a:t>
            </a:r>
            <a:endParaRPr b="0" i="0" sz="1800" u="none" cap="none" strike="noStrike">
              <a:solidFill>
                <a:srgbClr val="000000"/>
              </a:solidFill>
              <a:latin typeface="Arial"/>
              <a:ea typeface="Arial"/>
              <a:cs typeface="Arial"/>
              <a:sym typeface="Arial"/>
            </a:endParaRPr>
          </a:p>
        </p:txBody>
      </p:sp>
      <p:sp>
        <p:nvSpPr>
          <p:cNvPr id="151" name="Google Shape;151;p8"/>
          <p:cNvSpPr txBox="1"/>
          <p:nvPr/>
        </p:nvSpPr>
        <p:spPr>
          <a:xfrm>
            <a:off x="1075765" y="2435839"/>
            <a:ext cx="73420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2" name="Google Shape;152;p8"/>
          <p:cNvPicPr preferRelativeResize="0"/>
          <p:nvPr/>
        </p:nvPicPr>
        <p:blipFill>
          <a:blip r:embed="rId3">
            <a:alphaModFix/>
          </a:blip>
          <a:stretch>
            <a:fillRect/>
          </a:stretch>
        </p:blipFill>
        <p:spPr>
          <a:xfrm>
            <a:off x="2609250" y="1537200"/>
            <a:ext cx="8231275" cy="526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lang="es-CO">
                <a:solidFill>
                  <a:schemeClr val="lt1"/>
                </a:solidFill>
              </a:rPr>
              <a:t>Diagrama de Actividades</a:t>
            </a:r>
            <a:endParaRPr b="0" i="0" sz="1800" u="none" cap="none" strike="noStrike">
              <a:solidFill>
                <a:srgbClr val="000000"/>
              </a:solidFill>
              <a:latin typeface="Arial"/>
              <a:ea typeface="Arial"/>
              <a:cs typeface="Arial"/>
              <a:sym typeface="Arial"/>
            </a:endParaRPr>
          </a:p>
        </p:txBody>
      </p:sp>
      <p:sp>
        <p:nvSpPr>
          <p:cNvPr id="158" name="Google Shape;158;p9"/>
          <p:cNvSpPr txBox="1"/>
          <p:nvPr/>
        </p:nvSpPr>
        <p:spPr>
          <a:xfrm>
            <a:off x="1075765" y="2435839"/>
            <a:ext cx="73420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Insertar imagen diagrama de Actividades proceso principal</a:t>
            </a:r>
            <a:endParaRPr b="0" i="0" sz="1800" u="none" cap="none" strike="noStrike">
              <a:solidFill>
                <a:schemeClr val="dk1"/>
              </a:solidFill>
              <a:latin typeface="Calibri"/>
              <a:ea typeface="Calibri"/>
              <a:cs typeface="Calibri"/>
              <a:sym typeface="Calibri"/>
            </a:endParaRPr>
          </a:p>
        </p:txBody>
      </p:sp>
      <p:pic>
        <p:nvPicPr>
          <p:cNvPr id="159" name="Google Shape;159;p9"/>
          <p:cNvPicPr preferRelativeResize="0"/>
          <p:nvPr/>
        </p:nvPicPr>
        <p:blipFill>
          <a:blip r:embed="rId3">
            <a:alphaModFix/>
          </a:blip>
          <a:stretch>
            <a:fillRect/>
          </a:stretch>
        </p:blipFill>
        <p:spPr>
          <a:xfrm>
            <a:off x="456225" y="1599675"/>
            <a:ext cx="10419725" cy="525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2025-03-24T15:31:00Z</dcterms:created>
  <dc:creator>Aprendiz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0x0101009C160BF63992044A99946E4B9FF8A5D5</vt:lpwstr>
  </property>
  <property fmtid="{D5CDD505-2E9C-101B-9397-08002B2CF9AE}" pid="3" name="MSIP_Label_fc111285-cafa-4fc9-8a9a-bd902089b24f_Enabled">
    <vt:lpwstr>true</vt:lpwstr>
  </property>
  <property fmtid="{D5CDD505-2E9C-101B-9397-08002B2CF9AE}" pid="4" name="MSIP_Label_fc111285-cafa-4fc9-8a9a-bd902089b24f_SetDate">
    <vt:lpwstr>2024-07-22T23:40:17Z</vt:lpwstr>
  </property>
  <property fmtid="{D5CDD505-2E9C-101B-9397-08002B2CF9AE}" pid="5" name="MSIP_Label_fc111285-cafa-4fc9-8a9a-bd902089b24f_Method">
    <vt:lpwstr>Privileged</vt:lpwstr>
  </property>
  <property fmtid="{D5CDD505-2E9C-101B-9397-08002B2CF9AE}" pid="6" name="MSIP_Label_fc111285-cafa-4fc9-8a9a-bd902089b24f_Name">
    <vt:lpwstr>Public</vt:lpwstr>
  </property>
  <property fmtid="{D5CDD505-2E9C-101B-9397-08002B2CF9AE}" pid="7" name="MSIP_Label_fc111285-cafa-4fc9-8a9a-bd902089b24f_SiteId">
    <vt:lpwstr>cbc2c381-2f2e-4d93-91d1-506c9316ace7</vt:lpwstr>
  </property>
  <property fmtid="{D5CDD505-2E9C-101B-9397-08002B2CF9AE}" pid="8" name="MSIP_Label_fc111285-cafa-4fc9-8a9a-bd902089b24f_ActionId">
    <vt:lpwstr>994f6d85-750b-4c16-8fdc-1a40381827f6</vt:lpwstr>
  </property>
  <property fmtid="{D5CDD505-2E9C-101B-9397-08002B2CF9AE}" pid="9" name="MSIP_Label_fc111285-cafa-4fc9-8a9a-bd902089b24f_ContentBits">
    <vt:lpwstr>0</vt:lpwstr>
  </property>
  <property fmtid="{D5CDD505-2E9C-101B-9397-08002B2CF9AE}" pid="10" name="ICV">
    <vt:lpwstr>046D980054C04FDCB9ED91C6F7F4C8DA_12</vt:lpwstr>
  </property>
  <property fmtid="{D5CDD505-2E9C-101B-9397-08002B2CF9AE}" pid="11" name="KSOProductBuildVer">
    <vt:lpwstr>3082-12.2.0.20348</vt:lpwstr>
  </property>
</Properties>
</file>